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9" r:id="rId6"/>
    <p:sldId id="270" r:id="rId7"/>
    <p:sldId id="261" r:id="rId8"/>
    <p:sldId id="258" r:id="rId9"/>
    <p:sldId id="259" r:id="rId10"/>
    <p:sldId id="271" r:id="rId11"/>
    <p:sldId id="262" r:id="rId12"/>
    <p:sldId id="263" r:id="rId13"/>
    <p:sldId id="264" r:id="rId14"/>
    <p:sldId id="267" r:id="rId15"/>
    <p:sldId id="268" r:id="rId16"/>
    <p:sldId id="260" r:id="rId17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9C16A6-8C48-4165-8DAF-8C957C12A8FA}" type="doc">
      <dgm:prSet loTypeId="urn:microsoft.com/office/officeart/2018/2/layout/IconLabelList" loCatId="icon" qsTypeId="urn:microsoft.com/office/officeart/2005/8/quickstyle/simple4" qsCatId="simple" csTypeId="urn:microsoft.com/office/officeart/2018/5/colors/Iconchunking_neutralbg_colorful1" csCatId="colorful" phldr="1"/>
      <dgm:spPr/>
    </dgm:pt>
    <dgm:pt modelId="{701D68F5-42F8-47BC-8FED-84C50F595DF0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Web y WhatsApp</a:t>
          </a:r>
        </a:p>
      </dgm:t>
    </dgm:pt>
    <dgm:pt modelId="{9617668C-C38C-4017-8DDF-37855B15D110}" type="parTrans" cxnId="{C4BA385D-31ED-40EF-A5D6-98DFBA64E71A}">
      <dgm:prSet/>
      <dgm:spPr/>
      <dgm:t>
        <a:bodyPr rtlCol="0"/>
        <a:lstStyle/>
        <a:p>
          <a:pPr rtl="0"/>
          <a:endParaRPr lang="es-ES" noProof="0" dirty="0"/>
        </a:p>
      </dgm:t>
    </dgm:pt>
    <dgm:pt modelId="{0C95B389-AC0C-4055-9AA3-38815EFC8B0A}" type="sibTrans" cxnId="{C4BA385D-31ED-40EF-A5D6-98DFBA64E71A}">
      <dgm:prSet/>
      <dgm:spPr/>
      <dgm:t>
        <a:bodyPr rtlCol="0"/>
        <a:lstStyle/>
        <a:p>
          <a:pPr rtl="0"/>
          <a:endParaRPr lang="es-ES" noProof="0" dirty="0"/>
        </a:p>
      </dgm:t>
    </dgm:pt>
    <dgm:pt modelId="{91A66877-AC1C-46D9-BF2C-6024B638DEA9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IA </a:t>
          </a:r>
          <a:r>
            <a:rPr lang="es-ES" noProof="0" dirty="0" err="1"/>
            <a:t>convesacional</a:t>
          </a:r>
          <a:endParaRPr lang="es-ES" noProof="0" dirty="0"/>
        </a:p>
      </dgm:t>
    </dgm:pt>
    <dgm:pt modelId="{913FED05-DF41-48A7-B1F8-81937A468EF9}" type="parTrans" cxnId="{7F0DAB6F-9257-4F2D-B31A-3418F73F6952}">
      <dgm:prSet/>
      <dgm:spPr/>
      <dgm:t>
        <a:bodyPr rtlCol="0"/>
        <a:lstStyle/>
        <a:p>
          <a:pPr rtl="0"/>
          <a:endParaRPr lang="es-ES" noProof="0" dirty="0"/>
        </a:p>
      </dgm:t>
    </dgm:pt>
    <dgm:pt modelId="{BFCE4A28-C381-46FF-935A-B11534EF7D87}" type="sibTrans" cxnId="{7F0DAB6F-9257-4F2D-B31A-3418F73F6952}">
      <dgm:prSet/>
      <dgm:spPr/>
      <dgm:t>
        <a:bodyPr rtlCol="0"/>
        <a:lstStyle/>
        <a:p>
          <a:pPr rtl="0"/>
          <a:endParaRPr lang="es-ES" noProof="0" dirty="0"/>
        </a:p>
      </dgm:t>
    </dgm:pt>
    <dgm:pt modelId="{76CC3289-2662-43F0-A3C6-BA04A135F08C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 err="1"/>
            <a:t>Dashboard</a:t>
          </a:r>
          <a:r>
            <a:rPr lang="es-ES" noProof="0" dirty="0"/>
            <a:t> virtual</a:t>
          </a:r>
        </a:p>
      </dgm:t>
    </dgm:pt>
    <dgm:pt modelId="{D46DB4DA-1442-4ECE-89FE-BBB1E3489E3D}" type="parTrans" cxnId="{0400886E-8A1A-44C2-95A7-DB0EF4911494}">
      <dgm:prSet/>
      <dgm:spPr/>
      <dgm:t>
        <a:bodyPr rtlCol="0"/>
        <a:lstStyle/>
        <a:p>
          <a:pPr rtl="0"/>
          <a:endParaRPr lang="es-ES" noProof="0" dirty="0"/>
        </a:p>
      </dgm:t>
    </dgm:pt>
    <dgm:pt modelId="{FA28C9D6-476E-43CD-BA23-D6D990FD78D0}" type="sibTrans" cxnId="{0400886E-8A1A-44C2-95A7-DB0EF4911494}">
      <dgm:prSet/>
      <dgm:spPr/>
      <dgm:t>
        <a:bodyPr rtlCol="0"/>
        <a:lstStyle/>
        <a:p>
          <a:pPr rtl="0"/>
          <a:endParaRPr lang="es-ES" noProof="0" dirty="0"/>
        </a:p>
      </dgm:t>
    </dgm:pt>
    <dgm:pt modelId="{8994D886-A75F-411A-A9D7-D31991FF12BD}" type="pres">
      <dgm:prSet presAssocID="{7D9C16A6-8C48-4165-8DAF-8C957C12A8FA}" presName="root" presStyleCnt="0">
        <dgm:presLayoutVars>
          <dgm:dir/>
          <dgm:resizeHandles val="exact"/>
        </dgm:presLayoutVars>
      </dgm:prSet>
      <dgm:spPr/>
    </dgm:pt>
    <dgm:pt modelId="{E1DBA6D5-BD14-4CD2-A0CC-80F867FEFA81}" type="pres">
      <dgm:prSet presAssocID="{701D68F5-42F8-47BC-8FED-84C50F595DF0}" presName="compNode" presStyleCnt="0"/>
      <dgm:spPr/>
    </dgm:pt>
    <dgm:pt modelId="{19A8DC21-3E65-409D-AD53-DA51BB9198A0}" type="pres">
      <dgm:prSet presAssocID="{701D68F5-42F8-47BC-8FED-84C50F595DF0}" presName="iconRect" presStyleLbl="node1" presStyleIdx="0" presStyleCnt="3" custScaleX="157625" custScaleY="157625" custLinFactNeighborX="-914" custLinFactNeighborY="-14506"/>
      <dgm:spPr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extLst/>
    </dgm:pt>
    <dgm:pt modelId="{B9F90A48-FF94-4C94-A587-0190406F6FD3}" type="pres">
      <dgm:prSet presAssocID="{701D68F5-42F8-47BC-8FED-84C50F595DF0}" presName="spaceRect" presStyleCnt="0"/>
      <dgm:spPr/>
    </dgm:pt>
    <dgm:pt modelId="{A99B5DD6-89E9-4537-B415-4205CEB9323A}" type="pres">
      <dgm:prSet presAssocID="{701D68F5-42F8-47BC-8FED-84C50F595DF0}" presName="textRect" presStyleLbl="revTx" presStyleIdx="0" presStyleCnt="3">
        <dgm:presLayoutVars>
          <dgm:chMax val="1"/>
          <dgm:chPref val="1"/>
        </dgm:presLayoutVars>
      </dgm:prSet>
      <dgm:spPr/>
    </dgm:pt>
    <dgm:pt modelId="{8B391436-B9B0-45BD-A57F-792D6376D868}" type="pres">
      <dgm:prSet presAssocID="{0C95B389-AC0C-4055-9AA3-38815EFC8B0A}" presName="sibTrans" presStyleCnt="0"/>
      <dgm:spPr/>
    </dgm:pt>
    <dgm:pt modelId="{95872155-C45D-46D3-874C-D838089A06F8}" type="pres">
      <dgm:prSet presAssocID="{91A66877-AC1C-46D9-BF2C-6024B638DEA9}" presName="compNode" presStyleCnt="0"/>
      <dgm:spPr/>
    </dgm:pt>
    <dgm:pt modelId="{CE9DF0E8-B0DE-4E1E-9FF4-6006AD8428DB}" type="pres">
      <dgm:prSet presAssocID="{91A66877-AC1C-46D9-BF2C-6024B638DEA9}" presName="iconRect" presStyleLbl="node1" presStyleIdx="1" presStyleCnt="3" custScaleX="157625" custScaleY="157625" custLinFactNeighborX="-190" custLinFactNeighborY="-14506"/>
      <dgm:spPr>
        <a:blipFill>
          <a:blip xmlns:r="http://schemas.openxmlformats.org/officeDocument/2006/relationships" r:embed="rId2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extLst/>
    </dgm:pt>
    <dgm:pt modelId="{AA0423A1-55B2-45E9-BFE7-3FBE5BDA65ED}" type="pres">
      <dgm:prSet presAssocID="{91A66877-AC1C-46D9-BF2C-6024B638DEA9}" presName="spaceRect" presStyleCnt="0"/>
      <dgm:spPr/>
    </dgm:pt>
    <dgm:pt modelId="{55120873-6F5C-4053-8EAD-6287A7F1097E}" type="pres">
      <dgm:prSet presAssocID="{91A66877-AC1C-46D9-BF2C-6024B638DEA9}" presName="textRect" presStyleLbl="revTx" presStyleIdx="1" presStyleCnt="3">
        <dgm:presLayoutVars>
          <dgm:chMax val="1"/>
          <dgm:chPref val="1"/>
        </dgm:presLayoutVars>
      </dgm:prSet>
      <dgm:spPr/>
    </dgm:pt>
    <dgm:pt modelId="{F679C986-30E4-4F0A-A3A6-CAE528BFED76}" type="pres">
      <dgm:prSet presAssocID="{BFCE4A28-C381-46FF-935A-B11534EF7D87}" presName="sibTrans" presStyleCnt="0"/>
      <dgm:spPr/>
    </dgm:pt>
    <dgm:pt modelId="{2EC2FDE3-8908-45C7-A3FD-EB370213FE69}" type="pres">
      <dgm:prSet presAssocID="{76CC3289-2662-43F0-A3C6-BA04A135F08C}" presName="compNode" presStyleCnt="0"/>
      <dgm:spPr/>
    </dgm:pt>
    <dgm:pt modelId="{6DB1FE51-13D0-4A38-AD6E-48D4371A1AF3}" type="pres">
      <dgm:prSet presAssocID="{76CC3289-2662-43F0-A3C6-BA04A135F08C}" presName="iconRect" presStyleLbl="node1" presStyleIdx="2" presStyleCnt="3" custScaleX="157625" custScaleY="157625" custLinFactNeighborY="-14506"/>
      <dgm:spPr>
        <a:blipFill>
          <a:blip xmlns:r="http://schemas.openxmlformats.org/officeDocument/2006/relationships" r:embed="rId3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extLst/>
    </dgm:pt>
    <dgm:pt modelId="{0928538A-05CC-4A79-BD5D-92F985D1EEE5}" type="pres">
      <dgm:prSet presAssocID="{76CC3289-2662-43F0-A3C6-BA04A135F08C}" presName="spaceRect" presStyleCnt="0"/>
      <dgm:spPr/>
    </dgm:pt>
    <dgm:pt modelId="{133097FC-B1F8-4953-B0AB-E8E73D968D1C}" type="pres">
      <dgm:prSet presAssocID="{76CC3289-2662-43F0-A3C6-BA04A135F08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1C9C716-0C8A-4862-A43F-A9047F6A6ECE}" type="presOf" srcId="{701D68F5-42F8-47BC-8FED-84C50F595DF0}" destId="{A99B5DD6-89E9-4537-B415-4205CEB9323A}" srcOrd="0" destOrd="0" presId="urn:microsoft.com/office/officeart/2018/2/layout/IconLabelList"/>
    <dgm:cxn modelId="{C4BA385D-31ED-40EF-A5D6-98DFBA64E71A}" srcId="{7D9C16A6-8C48-4165-8DAF-8C957C12A8FA}" destId="{701D68F5-42F8-47BC-8FED-84C50F595DF0}" srcOrd="0" destOrd="0" parTransId="{9617668C-C38C-4017-8DDF-37855B15D110}" sibTransId="{0C95B389-AC0C-4055-9AA3-38815EFC8B0A}"/>
    <dgm:cxn modelId="{0400886E-8A1A-44C2-95A7-DB0EF4911494}" srcId="{7D9C16A6-8C48-4165-8DAF-8C957C12A8FA}" destId="{76CC3289-2662-43F0-A3C6-BA04A135F08C}" srcOrd="2" destOrd="0" parTransId="{D46DB4DA-1442-4ECE-89FE-BBB1E3489E3D}" sibTransId="{FA28C9D6-476E-43CD-BA23-D6D990FD78D0}"/>
    <dgm:cxn modelId="{7F0DAB6F-9257-4F2D-B31A-3418F73F6952}" srcId="{7D9C16A6-8C48-4165-8DAF-8C957C12A8FA}" destId="{91A66877-AC1C-46D9-BF2C-6024B638DEA9}" srcOrd="1" destOrd="0" parTransId="{913FED05-DF41-48A7-B1F8-81937A468EF9}" sibTransId="{BFCE4A28-C381-46FF-935A-B11534EF7D87}"/>
    <dgm:cxn modelId="{639634AD-5727-49C2-9E58-EB6075215446}" type="presOf" srcId="{91A66877-AC1C-46D9-BF2C-6024B638DEA9}" destId="{55120873-6F5C-4053-8EAD-6287A7F1097E}" srcOrd="0" destOrd="0" presId="urn:microsoft.com/office/officeart/2018/2/layout/IconLabelList"/>
    <dgm:cxn modelId="{05A920DF-F275-442A-AE4E-321A812BD608}" type="presOf" srcId="{7D9C16A6-8C48-4165-8DAF-8C957C12A8FA}" destId="{8994D886-A75F-411A-A9D7-D31991FF12BD}" srcOrd="0" destOrd="0" presId="urn:microsoft.com/office/officeart/2018/2/layout/IconLabelList"/>
    <dgm:cxn modelId="{634ABEFF-3AC1-45CD-BF32-24D2F6D73D7C}" type="presOf" srcId="{76CC3289-2662-43F0-A3C6-BA04A135F08C}" destId="{133097FC-B1F8-4953-B0AB-E8E73D968D1C}" srcOrd="0" destOrd="0" presId="urn:microsoft.com/office/officeart/2018/2/layout/IconLabelList"/>
    <dgm:cxn modelId="{CF59BB9E-C8FC-4C34-8006-3277F29FB6DE}" type="presParOf" srcId="{8994D886-A75F-411A-A9D7-D31991FF12BD}" destId="{E1DBA6D5-BD14-4CD2-A0CC-80F867FEFA81}" srcOrd="0" destOrd="0" presId="urn:microsoft.com/office/officeart/2018/2/layout/IconLabelList"/>
    <dgm:cxn modelId="{866C03AD-DD5B-4277-8831-0C127DF86F35}" type="presParOf" srcId="{E1DBA6D5-BD14-4CD2-A0CC-80F867FEFA81}" destId="{19A8DC21-3E65-409D-AD53-DA51BB9198A0}" srcOrd="0" destOrd="0" presId="urn:microsoft.com/office/officeart/2018/2/layout/IconLabelList"/>
    <dgm:cxn modelId="{128FBF1B-109A-47F9-B440-D03F4626A9BA}" type="presParOf" srcId="{E1DBA6D5-BD14-4CD2-A0CC-80F867FEFA81}" destId="{B9F90A48-FF94-4C94-A587-0190406F6FD3}" srcOrd="1" destOrd="0" presId="urn:microsoft.com/office/officeart/2018/2/layout/IconLabelList"/>
    <dgm:cxn modelId="{8670118E-E162-4F28-99EA-949C482C4F26}" type="presParOf" srcId="{E1DBA6D5-BD14-4CD2-A0CC-80F867FEFA81}" destId="{A99B5DD6-89E9-4537-B415-4205CEB9323A}" srcOrd="2" destOrd="0" presId="urn:microsoft.com/office/officeart/2018/2/layout/IconLabelList"/>
    <dgm:cxn modelId="{6A09E131-C1FE-47FA-BD91-6D46F7DB3AD7}" type="presParOf" srcId="{8994D886-A75F-411A-A9D7-D31991FF12BD}" destId="{8B391436-B9B0-45BD-A57F-792D6376D868}" srcOrd="1" destOrd="0" presId="urn:microsoft.com/office/officeart/2018/2/layout/IconLabelList"/>
    <dgm:cxn modelId="{D7D85FB5-4AD1-46B7-8E53-62D3F1F869BE}" type="presParOf" srcId="{8994D886-A75F-411A-A9D7-D31991FF12BD}" destId="{95872155-C45D-46D3-874C-D838089A06F8}" srcOrd="2" destOrd="0" presId="urn:microsoft.com/office/officeart/2018/2/layout/IconLabelList"/>
    <dgm:cxn modelId="{E4340D53-7996-4180-832E-9DD471AE3441}" type="presParOf" srcId="{95872155-C45D-46D3-874C-D838089A06F8}" destId="{CE9DF0E8-B0DE-4E1E-9FF4-6006AD8428DB}" srcOrd="0" destOrd="0" presId="urn:microsoft.com/office/officeart/2018/2/layout/IconLabelList"/>
    <dgm:cxn modelId="{EEB70DE9-0FCA-47C6-AB9E-ED5E83AF66B7}" type="presParOf" srcId="{95872155-C45D-46D3-874C-D838089A06F8}" destId="{AA0423A1-55B2-45E9-BFE7-3FBE5BDA65ED}" srcOrd="1" destOrd="0" presId="urn:microsoft.com/office/officeart/2018/2/layout/IconLabelList"/>
    <dgm:cxn modelId="{1384D7CB-9E90-4E13-BA30-2421855CB9F9}" type="presParOf" srcId="{95872155-C45D-46D3-874C-D838089A06F8}" destId="{55120873-6F5C-4053-8EAD-6287A7F1097E}" srcOrd="2" destOrd="0" presId="urn:microsoft.com/office/officeart/2018/2/layout/IconLabelList"/>
    <dgm:cxn modelId="{0C47C2BA-718A-4D21-8A25-157E23BE208B}" type="presParOf" srcId="{8994D886-A75F-411A-A9D7-D31991FF12BD}" destId="{F679C986-30E4-4F0A-A3A6-CAE528BFED76}" srcOrd="3" destOrd="0" presId="urn:microsoft.com/office/officeart/2018/2/layout/IconLabelList"/>
    <dgm:cxn modelId="{85792AED-F1AA-4AFB-8C0D-180EEBEC52F2}" type="presParOf" srcId="{8994D886-A75F-411A-A9D7-D31991FF12BD}" destId="{2EC2FDE3-8908-45C7-A3FD-EB370213FE69}" srcOrd="4" destOrd="0" presId="urn:microsoft.com/office/officeart/2018/2/layout/IconLabelList"/>
    <dgm:cxn modelId="{D71858A8-07B6-4E2A-AE55-4CBB5A176FAF}" type="presParOf" srcId="{2EC2FDE3-8908-45C7-A3FD-EB370213FE69}" destId="{6DB1FE51-13D0-4A38-AD6E-48D4371A1AF3}" srcOrd="0" destOrd="0" presId="urn:microsoft.com/office/officeart/2018/2/layout/IconLabelList"/>
    <dgm:cxn modelId="{49C82510-3B59-4CF0-B2E9-AC9595C8150B}" type="presParOf" srcId="{2EC2FDE3-8908-45C7-A3FD-EB370213FE69}" destId="{0928538A-05CC-4A79-BD5D-92F985D1EEE5}" srcOrd="1" destOrd="0" presId="urn:microsoft.com/office/officeart/2018/2/layout/IconLabelList"/>
    <dgm:cxn modelId="{5B4A17CB-8447-41F2-94A1-DD7F7A76F118}" type="presParOf" srcId="{2EC2FDE3-8908-45C7-A3FD-EB370213FE69}" destId="{133097FC-B1F8-4953-B0AB-E8E73D968D1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Análisis de presupuesto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Simuladores financieros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Consejos de ahorro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Educación financiera personalizada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Información accesible y actualizada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Ideas para usuarios y empresas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A8DC21-3E65-409D-AD53-DA51BB9198A0}">
      <dsp:nvSpPr>
        <dsp:cNvPr id="0" name=""/>
        <dsp:cNvSpPr/>
      </dsp:nvSpPr>
      <dsp:spPr>
        <a:xfrm>
          <a:off x="509981" y="284558"/>
          <a:ext cx="2285995" cy="2285995"/>
        </a:xfrm>
        <a:prstGeom prst="rect">
          <a:avLst/>
        </a:prstGeom>
        <a:blipFill>
          <a:blip xmlns:r="http://schemas.openxmlformats.org/officeDocument/2006/relationships" r:embed="rId1">
            <a:duotone>
              <a:schemeClr val="accent2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2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99B5DD6-89E9-4537-B415-4205CEB9323A}">
      <dsp:nvSpPr>
        <dsp:cNvPr id="0" name=""/>
        <dsp:cNvSpPr/>
      </dsp:nvSpPr>
      <dsp:spPr>
        <a:xfrm>
          <a:off x="54818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11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noProof="0" dirty="0"/>
            <a:t>Web y WhatsApp</a:t>
          </a:r>
        </a:p>
      </dsp:txBody>
      <dsp:txXfrm>
        <a:off x="54818" y="2746269"/>
        <a:ext cx="3222832" cy="720000"/>
      </dsp:txXfrm>
    </dsp:sp>
    <dsp:sp modelId="{CE9DF0E8-B0DE-4E1E-9FF4-6006AD8428DB}">
      <dsp:nvSpPr>
        <dsp:cNvPr id="0" name=""/>
        <dsp:cNvSpPr/>
      </dsp:nvSpPr>
      <dsp:spPr>
        <a:xfrm>
          <a:off x="4307309" y="284558"/>
          <a:ext cx="2285995" cy="2285995"/>
        </a:xfrm>
        <a:prstGeom prst="rect">
          <a:avLst/>
        </a:prstGeom>
        <a:blipFill>
          <a:blip xmlns:r="http://schemas.openxmlformats.org/officeDocument/2006/relationships" r:embed="rId2">
            <a:duotone>
              <a:schemeClr val="accent3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3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5120873-6F5C-4053-8EAD-6287A7F1097E}">
      <dsp:nvSpPr>
        <dsp:cNvPr id="0" name=""/>
        <dsp:cNvSpPr/>
      </dsp:nvSpPr>
      <dsp:spPr>
        <a:xfrm>
          <a:off x="3841646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11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noProof="0" dirty="0"/>
            <a:t>IA </a:t>
          </a:r>
          <a:r>
            <a:rPr lang="es-ES" sz="3400" kern="1200" noProof="0" dirty="0" err="1"/>
            <a:t>convesacional</a:t>
          </a:r>
          <a:endParaRPr lang="es-ES" sz="3400" kern="1200" noProof="0" dirty="0"/>
        </a:p>
      </dsp:txBody>
      <dsp:txXfrm>
        <a:off x="3841646" y="2746269"/>
        <a:ext cx="3222832" cy="720000"/>
      </dsp:txXfrm>
    </dsp:sp>
    <dsp:sp modelId="{6DB1FE51-13D0-4A38-AD6E-48D4371A1AF3}">
      <dsp:nvSpPr>
        <dsp:cNvPr id="0" name=""/>
        <dsp:cNvSpPr/>
      </dsp:nvSpPr>
      <dsp:spPr>
        <a:xfrm>
          <a:off x="8096892" y="284558"/>
          <a:ext cx="2285995" cy="2285995"/>
        </a:xfrm>
        <a:prstGeom prst="rect">
          <a:avLst/>
        </a:prstGeom>
        <a:blipFill>
          <a:blip xmlns:r="http://schemas.openxmlformats.org/officeDocument/2006/relationships" r:embed="rId3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33097FC-B1F8-4953-B0AB-E8E73D968D1C}">
      <dsp:nvSpPr>
        <dsp:cNvPr id="0" name=""/>
        <dsp:cNvSpPr/>
      </dsp:nvSpPr>
      <dsp:spPr>
        <a:xfrm>
          <a:off x="7628474" y="2746269"/>
          <a:ext cx="322283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511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400" kern="1200" noProof="0" dirty="0" err="1"/>
            <a:t>Dashboard</a:t>
          </a:r>
          <a:r>
            <a:rPr lang="es-ES" sz="3400" kern="1200" noProof="0" dirty="0"/>
            <a:t> virtual</a:t>
          </a:r>
        </a:p>
      </dsp:txBody>
      <dsp:txXfrm>
        <a:off x="7628474" y="2746269"/>
        <a:ext cx="322283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noProof="0" dirty="0"/>
            <a:t>Análisis de presupuesto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noProof="0" dirty="0"/>
            <a:t>Simuladores financieros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88900" rIns="88900" bIns="88900" numCol="1" spcCol="1270" rtlCol="0" anchor="ctr" anchorCtr="0">
          <a:noAutofit/>
        </a:bodyPr>
        <a:lstStyle/>
        <a:p>
          <a:pPr marL="0" lvl="0" indent="0" algn="l" defTabSz="1555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500" kern="1200" noProof="0" dirty="0"/>
            <a:t>Consejos de ahorro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76200" rIns="76200" bIns="76200" numCol="1" spcCol="1270" rtlCol="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noProof="0" dirty="0"/>
            <a:t>Educación financiera personalizada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76200" rIns="76200" bIns="76200" numCol="1" spcCol="1270" rtlCol="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noProof="0" dirty="0"/>
            <a:t>Información accesible y actualizada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76200" rIns="76200" bIns="76200" numCol="1" spcCol="1270" rtlCol="0" anchor="ctr" anchorCtr="0">
          <a:noAutofit/>
        </a:bodyPr>
        <a:lstStyle/>
        <a:p>
          <a:pPr marL="0" lvl="0" indent="0" algn="l" defTabSz="1333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000" kern="1200" noProof="0" dirty="0"/>
            <a:t>Ideas para usuarios y empresas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6957B284-434F-4737-87F6-3C1E78FB2C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C727AB7-3970-4FE4-A134-9D1EEE3EADD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FB8E98-EB83-4166-8CDF-F8D5CC97446D}" type="datetimeFigureOut">
              <a:rPr lang="es-ES" smtClean="0"/>
              <a:t>31/10/2025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0C17C43-A4DD-44E5-B373-511461F876E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99C40B9-1970-4F62-BE22-5883A05E9A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45CBA8-3118-4264-9DB3-F09EDF8E113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37989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59F1FC-52BF-40A0-B8CD-E5DB9AB207F2}" type="datetimeFigureOut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noProof="0"/>
              <a:t>Editar Estilos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6CC092-CABA-48D0-B3F7-B535EA5228F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33446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7959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711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6694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8941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1163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9250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6CC092-CABA-48D0-B3F7-B535EA5228F9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9435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F3AD093-6935-4E25-8E83-BEC3D2E3622E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FE6873-B7CD-47F1-B4BA-70026F4A4FD4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del título principal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6AA1814-B970-47C5-B4E1-BCA0D77E15F3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CF8AC2-1C52-4F78-88EE-331D670B19A5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E6CF4E9-F423-4970-91B6-143DF72FA056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955445-6089-478A-9DA1-4738AC4A8C11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>
            <a:lvl1pPr>
              <a:defRPr/>
            </a:lvl1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2D574B-5FDE-4FDF-8F45-99828D8C688F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9631C6-D8ED-4343-819F-B7AEF7D4E056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Rectá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6FA238-7AE4-47C1-BF2A-706B9C8FFAA8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E6D5EDF-0088-49D6-AAFA-F513F5E3B893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2E0ACB-2DC9-41EC-A846-D82D047DE411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8DB00A2C-96CA-430C-81E9-81B790CC7C63}" type="datetime1">
              <a:rPr lang="es-ES" noProof="0" smtClean="0"/>
              <a:t>31/10/2025</a:t>
            </a:fld>
            <a:endParaRPr lang="es-ES" noProof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6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ángu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7" name="Imagen 6" descr="Conexiones digitale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ángu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4" y="4572000"/>
            <a:ext cx="10993546" cy="895244"/>
          </a:xfrm>
        </p:spPr>
        <p:txBody>
          <a:bodyPr rtlCol="0">
            <a:no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rPr lang="fr-FR" sz="4800" dirty="0" err="1"/>
              <a:t>Asistente</a:t>
            </a:r>
            <a:r>
              <a:rPr lang="fr-FR" sz="4800" dirty="0"/>
              <a:t> </a:t>
            </a:r>
            <a:r>
              <a:rPr lang="fr-FR" sz="4800" dirty="0" err="1"/>
              <a:t>financiero</a:t>
            </a:r>
            <a:r>
              <a:rPr lang="fr-FR" sz="4800" dirty="0"/>
              <a:t> 24/7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7CEBFF"/>
                </a:solidFill>
              </a:rPr>
              <a:t>Un </a:t>
            </a:r>
            <a:r>
              <a:rPr lang="es-ES" dirty="0" err="1">
                <a:solidFill>
                  <a:srgbClr val="7CEBFF"/>
                </a:solidFill>
              </a:rPr>
              <a:t>chatbot</a:t>
            </a:r>
            <a:r>
              <a:rPr lang="es-ES" dirty="0">
                <a:solidFill>
                  <a:srgbClr val="7CEBFF"/>
                </a:solidFill>
              </a:rPr>
              <a:t> inteligente y personalizado para tu asesoramiento y educación financiera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0819FCA-CEE8-419A-B43D-49B62920CFEB}"/>
              </a:ext>
            </a:extLst>
          </p:cNvPr>
          <p:cNvSpPr/>
          <p:nvPr/>
        </p:nvSpPr>
        <p:spPr>
          <a:xfrm>
            <a:off x="0" y="644322"/>
            <a:ext cx="76005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rPr lang="fr-FR" sz="2800" cap="small" dirty="0" err="1"/>
              <a:t>Técnicas</a:t>
            </a:r>
            <a:r>
              <a:rPr lang="fr-FR" sz="2800" cap="small" dirty="0"/>
              <a:t> de </a:t>
            </a:r>
            <a:r>
              <a:rPr lang="fr-FR" sz="2800" cap="small" dirty="0" err="1"/>
              <a:t>procesamiento</a:t>
            </a:r>
            <a:r>
              <a:rPr lang="fr-FR" sz="2800" cap="small" dirty="0"/>
              <a:t> </a:t>
            </a:r>
            <a:r>
              <a:rPr lang="fr-FR" sz="2800" cap="small" dirty="0" err="1"/>
              <a:t>del</a:t>
            </a:r>
            <a:r>
              <a:rPr lang="fr-FR" sz="2800" cap="small" dirty="0"/>
              <a:t> </a:t>
            </a:r>
            <a:r>
              <a:rPr lang="fr-FR" sz="2800" cap="small" dirty="0" err="1"/>
              <a:t>habla</a:t>
            </a:r>
            <a:endParaRPr lang="fr-FR" sz="2800" cap="small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E6892986-1756-4E8D-8583-85097CB6B94E}"/>
              </a:ext>
            </a:extLst>
          </p:cNvPr>
          <p:cNvSpPr/>
          <p:nvPr/>
        </p:nvSpPr>
        <p:spPr>
          <a:xfrm>
            <a:off x="344556" y="1192952"/>
            <a:ext cx="64538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4000" b="1">
                <a:solidFill>
                  <a:srgbClr val="FFFFFF"/>
                </a:solidFill>
              </a:defRPr>
            </a:pPr>
            <a:r>
              <a:rPr lang="fr-FR" sz="1600" dirty="0"/>
              <a:t>Ramiro </a:t>
            </a:r>
            <a:r>
              <a:rPr lang="fr-FR" sz="1600" dirty="0" err="1"/>
              <a:t>Ottone</a:t>
            </a:r>
            <a:r>
              <a:rPr lang="fr-FR" sz="1600" dirty="0"/>
              <a:t> Villar</a:t>
            </a:r>
          </a:p>
          <a:p>
            <a:pPr>
              <a:defRPr sz="4000" b="1">
                <a:solidFill>
                  <a:srgbClr val="FFFFFF"/>
                </a:solidFill>
              </a:defRPr>
            </a:pPr>
            <a:r>
              <a:rPr lang="fr-FR" sz="1600" dirty="0" err="1"/>
              <a:t>Verónica</a:t>
            </a:r>
            <a:r>
              <a:rPr lang="fr-FR" sz="1600" dirty="0"/>
              <a:t> </a:t>
            </a:r>
            <a:r>
              <a:rPr lang="fr-FR" sz="1600" dirty="0" err="1"/>
              <a:t>Arce</a:t>
            </a:r>
            <a:endParaRPr lang="fr-FR" sz="1600" dirty="0"/>
          </a:p>
          <a:p>
            <a:pPr>
              <a:defRPr sz="4000" b="1">
                <a:solidFill>
                  <a:srgbClr val="FFFFFF"/>
                </a:solidFill>
              </a:defRPr>
            </a:pPr>
            <a:r>
              <a:rPr lang="fr-FR" sz="1600" dirty="0"/>
              <a:t>Pablo </a:t>
            </a:r>
            <a:r>
              <a:rPr lang="fr-FR" sz="1600" dirty="0" err="1"/>
              <a:t>Canteros</a:t>
            </a:r>
            <a:endParaRPr lang="fr-FR" sz="1600" dirty="0"/>
          </a:p>
          <a:p>
            <a:pPr>
              <a:defRPr sz="4000" b="1">
                <a:solidFill>
                  <a:srgbClr val="FFFFFF"/>
                </a:solidFill>
              </a:defRPr>
            </a:pPr>
            <a:r>
              <a:rPr lang="fr-FR" sz="1600" dirty="0"/>
              <a:t>Emiliano Orlando</a:t>
            </a: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457A2E1D-8C9F-4C26-90C8-D9E3076D0DBF}"/>
              </a:ext>
            </a:extLst>
          </p:cNvPr>
          <p:cNvSpPr/>
          <p:nvPr/>
        </p:nvSpPr>
        <p:spPr>
          <a:xfrm>
            <a:off x="-244187" y="2938237"/>
            <a:ext cx="38381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</a:defRPr>
            </a:pPr>
            <a:r>
              <a:rPr lang="fr-FR" sz="2800" i="1" dirty="0"/>
              <a:t>Presentamos…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ángulo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8" name="Marcador de posición de contenido 4" descr="Números digitale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s-ES" dirty="0"/>
              <a:t>BENEFICIOS</a:t>
            </a:r>
          </a:p>
        </p:txBody>
      </p:sp>
      <p:graphicFrame>
        <p:nvGraphicFramePr>
          <p:cNvPr id="6" name="Marcador de posición de contenido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176609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8014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SEGURIDAD Y PRIVACIDAD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41C705-30B3-4AC6-919D-F3B46ADDC2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dirty="0">
                <a:solidFill>
                  <a:schemeClr val="accent1">
                    <a:lumMod val="50000"/>
                  </a:schemeClr>
                </a:solidFill>
              </a:rPr>
              <a:t>Identificación segura por teléfono o cookie.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dirty="0">
                <a:solidFill>
                  <a:schemeClr val="accent1">
                    <a:lumMod val="50000"/>
                  </a:schemeClr>
                </a:solidFill>
              </a:rPr>
              <a:t>Encriptación de datos sensibles.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dirty="0">
                <a:solidFill>
                  <a:schemeClr val="accent1">
                    <a:lumMod val="50000"/>
                  </a:schemeClr>
                </a:solidFill>
              </a:rPr>
              <a:t>Variables de entorno seguras.</a:t>
            </a:r>
          </a:p>
          <a:p>
            <a:endParaRPr lang="es-AR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66DF10E0-528F-4C0C-A3E1-8C29B2E573C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81025" y="2236523"/>
            <a:ext cx="5422900" cy="3615266"/>
          </a:xfrm>
        </p:spPr>
      </p:pic>
    </p:spTree>
    <p:extLst>
      <p:ext uri="{BB962C8B-B14F-4D97-AF65-F5344CB8AC3E}">
        <p14:creationId xmlns:p14="http://schemas.microsoft.com/office/powerpoint/2010/main" val="1232972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FA6D35-420C-4074-989B-0B19802C9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</a:t>
            </a:r>
            <a:endParaRPr lang="es-A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304B79-4E0E-445A-8B33-1135EE105D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r>
              <a:rPr lang="es-ES" dirty="0"/>
              <a:t>ASISTENCIA FINANCIERA INTERACTIVA</a:t>
            </a:r>
            <a:endParaRPr lang="es-AR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ACC622A-8FB4-40B8-BD1C-D7329E032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75598" y="2233524"/>
            <a:ext cx="4278015" cy="553373"/>
          </a:xfrm>
        </p:spPr>
        <p:txBody>
          <a:bodyPr/>
          <a:lstStyle/>
          <a:p>
            <a:r>
              <a:rPr lang="es-ES" dirty="0"/>
              <a:t>DECISIONES INTELIGENTES 24/7</a:t>
            </a:r>
            <a:endParaRPr lang="es-AR" dirty="0"/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5F5DB87C-BBEF-4A08-A2E8-CEEB94847DE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446963" y="2925763"/>
            <a:ext cx="2935287" cy="2935287"/>
          </a:xfrm>
        </p:spPr>
      </p:pic>
      <p:pic>
        <p:nvPicPr>
          <p:cNvPr id="12" name="Marcador de contenido 11">
            <a:extLst>
              <a:ext uri="{FF2B5EF4-FFF2-40B4-BE49-F238E27FC236}">
                <a16:creationId xmlns:a16="http://schemas.microsoft.com/office/drawing/2014/main" id="{A9523DBE-07C6-4C78-B7F9-4BCB14F671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9750" y="2925763"/>
            <a:ext cx="2935287" cy="2935287"/>
          </a:xfrm>
        </p:spPr>
      </p:pic>
    </p:spTree>
    <p:extLst>
      <p:ext uri="{BB962C8B-B14F-4D97-AF65-F5344CB8AC3E}">
        <p14:creationId xmlns:p14="http://schemas.microsoft.com/office/powerpoint/2010/main" val="1459261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ángulo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pic>
        <p:nvPicPr>
          <p:cNvPr id="5" name="Imagen 4" descr="Números digitale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ángulo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3019" y="2375250"/>
            <a:ext cx="3081576" cy="1746762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dirty="0">
                <a:solidFill>
                  <a:srgbClr val="FFFFFF"/>
                </a:solidFill>
              </a:rPr>
              <a:t>Preguntas</a:t>
            </a:r>
            <a:br>
              <a:rPr lang="es-ES" dirty="0">
                <a:solidFill>
                  <a:srgbClr val="FFFFFF"/>
                </a:solidFill>
              </a:rPr>
            </a:br>
            <a:r>
              <a:rPr lang="es-ES" dirty="0">
                <a:solidFill>
                  <a:srgbClr val="FFFFFF"/>
                </a:solidFill>
              </a:rPr>
              <a:t>y sugerencias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endParaRPr lang="es-ES" dirty="0">
              <a:solidFill>
                <a:schemeClr val="bg2"/>
              </a:solidFill>
            </a:endParaRPr>
          </a:p>
          <a:p>
            <a:pPr rtl="0"/>
            <a:endParaRPr lang="es-ES" dirty="0">
              <a:solidFill>
                <a:schemeClr val="bg2"/>
              </a:solidFill>
            </a:endParaRP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B84563-10C8-4CCA-B4F5-0DAF9C8ACB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Quiénes somos</a:t>
            </a:r>
            <a:endParaRPr lang="es-AR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02E07A7-6764-4EAD-AB12-8C2536376062}"/>
              </a:ext>
            </a:extLst>
          </p:cNvPr>
          <p:cNvSpPr txBox="1"/>
          <p:nvPr/>
        </p:nvSpPr>
        <p:spPr>
          <a:xfrm>
            <a:off x="702365" y="3429000"/>
            <a:ext cx="105089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chemeClr val="bg1"/>
                </a:solidFill>
              </a:rPr>
              <a:t>Somos un grupo especializado en bienestar financiero</a:t>
            </a:r>
            <a:r>
              <a:rPr lang="es-ES" sz="2800" dirty="0">
                <a:solidFill>
                  <a:schemeClr val="bg1"/>
                </a:solidFill>
              </a:rPr>
              <a:t> que usa </a:t>
            </a:r>
            <a:r>
              <a:rPr lang="es-ES" sz="2800" b="1" dirty="0">
                <a:solidFill>
                  <a:schemeClr val="bg1"/>
                </a:solidFill>
              </a:rPr>
              <a:t>IA conversacional</a:t>
            </a:r>
            <a:r>
              <a:rPr lang="es-ES" sz="2800" dirty="0">
                <a:solidFill>
                  <a:schemeClr val="bg1"/>
                </a:solidFill>
              </a:rPr>
              <a:t> para ayudar a las personas a </a:t>
            </a:r>
            <a:r>
              <a:rPr lang="es-ES" sz="2800" b="1" dirty="0">
                <a:solidFill>
                  <a:schemeClr val="bg1"/>
                </a:solidFill>
              </a:rPr>
              <a:t>entender, planificar y decidir</a:t>
            </a:r>
            <a:r>
              <a:rPr lang="es-ES" sz="2800" dirty="0">
                <a:solidFill>
                  <a:schemeClr val="bg1"/>
                </a:solidFill>
              </a:rPr>
              <a:t> mejor sobre su dinero. Creamos experiencias simples y seguras —en Web y WhatsApp— para ahorrar, invertir, comparar opciones y ordenar deudas con total transparencia.</a:t>
            </a:r>
            <a:endParaRPr lang="es-A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981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A26B5-3871-4F75-ABDE-6497164F6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71" y="115180"/>
            <a:ext cx="11029615" cy="1497507"/>
          </a:xfrm>
        </p:spPr>
        <p:txBody>
          <a:bodyPr/>
          <a:lstStyle/>
          <a:p>
            <a:r>
              <a:rPr lang="es-ES" dirty="0"/>
              <a:t>Por qué creamos este </a:t>
            </a:r>
            <a:r>
              <a:rPr lang="es-ES" dirty="0" err="1"/>
              <a:t>chatbot</a:t>
            </a:r>
            <a:endParaRPr lang="es-AR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A345848-1CB2-4F46-B4E0-7390CDA5B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671" y="1904234"/>
            <a:ext cx="10842182" cy="2084669"/>
          </a:xfrm>
        </p:spPr>
        <p:txBody>
          <a:bodyPr>
            <a:normAutofit/>
          </a:bodyPr>
          <a:lstStyle/>
          <a:p>
            <a:r>
              <a:rPr lang="es-ES" sz="2400" dirty="0"/>
              <a:t>Lanzamos un </a:t>
            </a:r>
            <a:r>
              <a:rPr lang="es-ES" sz="2400" b="1" dirty="0"/>
              <a:t>asistente financiero conversacional</a:t>
            </a:r>
            <a:r>
              <a:rPr lang="es-ES" sz="2400" dirty="0"/>
              <a:t> para brindar respuestas claras al instante, disponibilidad 24/7 y seguimiento personalizado. Así, cada persona puede </a:t>
            </a:r>
            <a:r>
              <a:rPr lang="es-ES" sz="2400" b="1" dirty="0"/>
              <a:t>ahorrar tiempo, comparar opciones e invertir con mayor confianza</a:t>
            </a:r>
            <a:r>
              <a:rPr lang="es-ES" sz="2400" dirty="0"/>
              <a:t>, sin filas ni llamadas.</a:t>
            </a:r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302199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ángulo 21">
            <a:extLst>
              <a:ext uri="{FF2B5EF4-FFF2-40B4-BE49-F238E27FC236}">
                <a16:creationId xmlns:a16="http://schemas.microsoft.com/office/drawing/2014/main" id="{BFDA9692-ECDC-4B59-86B2-8C90FDE1A0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12"/>
            <a:ext cx="12192000" cy="63212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12C05506-42A1-49C0-9D87-081CCD902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040558-A365-4CCE-92FA-5A48CD98F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4487"/>
            <a:ext cx="11029616" cy="718870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rgbClr val="FFFEFF"/>
                </a:solidFill>
              </a:rPr>
              <a:t>Características y prestaciones</a:t>
            </a:r>
          </a:p>
        </p:txBody>
      </p:sp>
      <p:graphicFrame>
        <p:nvGraphicFramePr>
          <p:cNvPr id="4" name="Marcador de posición de contenido 3" descr="Gráfico de SmartArt, icono">
            <a:extLst>
              <a:ext uri="{FF2B5EF4-FFF2-40B4-BE49-F238E27FC236}">
                <a16:creationId xmlns:a16="http://schemas.microsoft.com/office/drawing/2014/main" id="{81E592E1-99DF-4294-A2E9-EF46299BD3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2940573"/>
              </p:ext>
            </p:extLst>
          </p:nvPr>
        </p:nvGraphicFramePr>
        <p:xfrm>
          <a:off x="642938" y="858445"/>
          <a:ext cx="10906125" cy="396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3342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Un problema común y nuestra solución</a:t>
            </a:r>
          </a:p>
        </p:txBody>
      </p:sp>
      <p:pic>
        <p:nvPicPr>
          <p:cNvPr id="11" name="Marcador de posición de contenido 4" descr="Gráficos">
            <a:extLst>
              <a:ext uri="{FF2B5EF4-FFF2-40B4-BE49-F238E27FC236}">
                <a16:creationId xmlns:a16="http://schemas.microsoft.com/office/drawing/2014/main" id="{47D9BE16-119C-43B2-9AE6-18C4A150C0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1025" y="2231480"/>
            <a:ext cx="5422900" cy="3625353"/>
          </a:xfrm>
        </p:spPr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141C705-30B3-4AC6-919D-F3B46ADDC21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dirty="0">
                <a:solidFill>
                  <a:schemeClr val="tx1"/>
                </a:solidFill>
              </a:rPr>
              <a:t>Las personas enfrentan dificultad al manejar presupuestos y deudas.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dirty="0">
                <a:solidFill>
                  <a:schemeClr val="tx1"/>
                </a:solidFill>
              </a:rPr>
              <a:t>Nuestro </a:t>
            </a:r>
            <a:r>
              <a:rPr lang="es-ES" dirty="0" err="1">
                <a:solidFill>
                  <a:schemeClr val="tx1"/>
                </a:solidFill>
              </a:rPr>
              <a:t>chatbot</a:t>
            </a:r>
            <a:r>
              <a:rPr lang="es-ES" dirty="0">
                <a:solidFill>
                  <a:schemeClr val="tx1"/>
                </a:solidFill>
              </a:rPr>
              <a:t> ofrece ayuda práctica y accesible para mejorar la toma de decisiones.</a:t>
            </a: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ángulo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pic>
        <p:nvPicPr>
          <p:cNvPr id="8" name="Marcador de posición de contenido 4" descr="Números digitale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s-ES" dirty="0"/>
              <a:t>Funcionalidades clave</a:t>
            </a:r>
          </a:p>
        </p:txBody>
      </p:sp>
      <p:graphicFrame>
        <p:nvGraphicFramePr>
          <p:cNvPr id="6" name="Marcador de posición de contenido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3770323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C09B1-F2DB-4CCE-99AA-2028CEEB0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156" y="0"/>
            <a:ext cx="10993549" cy="1475013"/>
          </a:xfrm>
        </p:spPr>
        <p:txBody>
          <a:bodyPr/>
          <a:lstStyle/>
          <a:p>
            <a:r>
              <a:rPr lang="es-ES" dirty="0"/>
              <a:t>Qué hace nuestro </a:t>
            </a:r>
            <a:r>
              <a:rPr lang="es-ES" dirty="0" err="1"/>
              <a:t>chatbot</a:t>
            </a:r>
            <a:endParaRPr lang="es-A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281D63-489F-40F9-BFBF-AAB5EE378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1924" y="3429000"/>
            <a:ext cx="10993546" cy="2799522"/>
          </a:xfrm>
        </p:spPr>
        <p:txBody>
          <a:bodyPr>
            <a:normAutofit/>
          </a:bodyPr>
          <a:lstStyle/>
          <a:p>
            <a:r>
              <a:rPr lang="es-ES" b="1" dirty="0"/>
              <a:t>cubre preguntas frecuentes sobre metas de ahorro o simulación de inversiones</a:t>
            </a:r>
          </a:p>
          <a:p>
            <a:r>
              <a:rPr lang="es-ES" b="1" dirty="0"/>
              <a:t>comparación de opciones, planes de pago de deuda, tasas y costos, seguridad y privacidad. </a:t>
            </a:r>
          </a:p>
          <a:p>
            <a:r>
              <a:rPr lang="es-ES" b="1" dirty="0"/>
              <a:t>ofrece botones y rutas de navegación para que el usuario avance sin escribir, pero admite lenguaje natural cuando lo prefiere. </a:t>
            </a:r>
          </a:p>
          <a:p>
            <a:r>
              <a:rPr lang="es-ES" b="1" dirty="0"/>
              <a:t>muestra precios y comisiones, y puede enviar resúmenes y simulaciones visuales al instante. </a:t>
            </a:r>
          </a:p>
          <a:p>
            <a:r>
              <a:rPr lang="es-ES" b="1" dirty="0"/>
              <a:t>Con esta experiencia accesible y amigable, garantizamos disponibilidad constante, respuestas consistentes y decisiones financieras más informadas.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147802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A9E1EAE-8F62-4E84-A033-AD9E3355D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D4A9F907-2ED6-4FBD-87E6-1F44458A887A}"/>
              </a:ext>
            </a:extLst>
          </p:cNvPr>
          <p:cNvSpPr/>
          <p:nvPr/>
        </p:nvSpPr>
        <p:spPr>
          <a:xfrm>
            <a:off x="5579166" y="2119628"/>
            <a:ext cx="6096000" cy="32316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sz="3200" b="1" dirty="0">
                <a:solidFill>
                  <a:schemeClr val="accent1">
                    <a:lumMod val="50000"/>
                  </a:schemeClr>
                </a:solidFill>
              </a:rPr>
              <a:t>El usuario conversa → 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sz="3200" b="1" dirty="0">
                <a:solidFill>
                  <a:schemeClr val="accent1">
                    <a:lumMod val="50000"/>
                  </a:schemeClr>
                </a:solidFill>
              </a:rPr>
              <a:t>El </a:t>
            </a:r>
            <a:r>
              <a:rPr lang="es-ES" sz="3200" b="1" dirty="0" err="1">
                <a:solidFill>
                  <a:schemeClr val="accent1">
                    <a:lumMod val="50000"/>
                  </a:schemeClr>
                </a:solidFill>
              </a:rPr>
              <a:t>bot</a:t>
            </a:r>
            <a:r>
              <a:rPr lang="es-ES" sz="3200" b="1" dirty="0">
                <a:solidFill>
                  <a:schemeClr val="accent1">
                    <a:lumMod val="50000"/>
                  </a:schemeClr>
                </a:solidFill>
              </a:rPr>
              <a:t> detecta intención → 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sz="3200" b="1" dirty="0">
                <a:solidFill>
                  <a:schemeClr val="accent1">
                    <a:lumMod val="50000"/>
                  </a:schemeClr>
                </a:solidFill>
              </a:rPr>
              <a:t>Calcula → 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sz="3200" b="1" dirty="0">
                <a:solidFill>
                  <a:schemeClr val="accent1">
                    <a:lumMod val="50000"/>
                  </a:schemeClr>
                </a:solidFill>
              </a:rPr>
              <a:t>Muestra resultados visuales.</a:t>
            </a:r>
          </a:p>
          <a:p>
            <a:pPr algn="ctr">
              <a:defRPr sz="2200">
                <a:solidFill>
                  <a:srgbClr val="F0F0F0"/>
                </a:solidFill>
              </a:defRPr>
            </a:pPr>
            <a:endParaRPr lang="es-ES" sz="32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Los datos están sincronizados entre web y WhatsApp.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3CB8C0-22ED-496A-86F9-2A2BC90FD228}"/>
              </a:ext>
            </a:extLst>
          </p:cNvPr>
          <p:cNvSpPr/>
          <p:nvPr/>
        </p:nvSpPr>
        <p:spPr>
          <a:xfrm>
            <a:off x="496958" y="318053"/>
            <a:ext cx="4340086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FLUJO CONVERSACIONAL</a:t>
            </a:r>
          </a:p>
        </p:txBody>
      </p:sp>
    </p:spTree>
    <p:extLst>
      <p:ext uri="{BB962C8B-B14F-4D97-AF65-F5344CB8AC3E}">
        <p14:creationId xmlns:p14="http://schemas.microsoft.com/office/powerpoint/2010/main" val="1550818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3B98B92-E967-4C64-8E88-B4CD563B3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69E976CD-8B60-4138-92E3-F648B40D3896}"/>
              </a:ext>
            </a:extLst>
          </p:cNvPr>
          <p:cNvSpPr/>
          <p:nvPr/>
        </p:nvSpPr>
        <p:spPr>
          <a:xfrm>
            <a:off x="3405808" y="424071"/>
            <a:ext cx="5380383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sz="4400" b="1" dirty="0">
                <a:solidFill>
                  <a:schemeClr val="accent1">
                    <a:lumMod val="50000"/>
                  </a:schemeClr>
                </a:solidFill>
              </a:rPr>
              <a:t>CASOS DE USO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424821EC-BAC6-40E7-9C00-AB2435D17D50}"/>
              </a:ext>
            </a:extLst>
          </p:cNvPr>
          <p:cNvSpPr/>
          <p:nvPr/>
        </p:nvSpPr>
        <p:spPr>
          <a:xfrm>
            <a:off x="775254" y="4651515"/>
            <a:ext cx="2219737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¿Cuánto debo ahorrar?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4A02A20-B85A-4314-8D92-979E6C31669E}"/>
              </a:ext>
            </a:extLst>
          </p:cNvPr>
          <p:cNvSpPr/>
          <p:nvPr/>
        </p:nvSpPr>
        <p:spPr>
          <a:xfrm>
            <a:off x="3617843" y="4651515"/>
            <a:ext cx="2219737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Simula mi inversión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8C0A59D1-788E-4DAE-86DC-48A9D4C4B1D8}"/>
              </a:ext>
            </a:extLst>
          </p:cNvPr>
          <p:cNvSpPr/>
          <p:nvPr/>
        </p:nvSpPr>
        <p:spPr>
          <a:xfrm>
            <a:off x="6298095" y="4651512"/>
            <a:ext cx="2219737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Comparar opciones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4ED36DCF-34CC-42D5-9FC9-767B8F70FF81}"/>
              </a:ext>
            </a:extLst>
          </p:cNvPr>
          <p:cNvSpPr/>
          <p:nvPr/>
        </p:nvSpPr>
        <p:spPr>
          <a:xfrm>
            <a:off x="8978347" y="4651513"/>
            <a:ext cx="2219737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defRPr sz="2200">
                <a:solidFill>
                  <a:srgbClr val="F0F0F0"/>
                </a:solidFill>
              </a:defRPr>
            </a:pPr>
            <a:r>
              <a:rPr lang="es-ES" b="1" dirty="0">
                <a:solidFill>
                  <a:schemeClr val="accent1">
                    <a:lumMod val="50000"/>
                  </a:schemeClr>
                </a:solidFill>
              </a:rPr>
              <a:t>Plan de pago para deuda</a:t>
            </a:r>
          </a:p>
        </p:txBody>
      </p:sp>
    </p:spTree>
    <p:extLst>
      <p:ext uri="{BB962C8B-B14F-4D97-AF65-F5344CB8AC3E}">
        <p14:creationId xmlns:p14="http://schemas.microsoft.com/office/powerpoint/2010/main" val="161755794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16c05727-aa75-4e4a-9b5f-8a80a1165891"/>
    <ds:schemaRef ds:uri="http://schemas.microsoft.com/office/2006/metadata/properties"/>
    <ds:schemaRef ds:uri="http://purl.org/dc/terms/"/>
    <ds:schemaRef ds:uri="71af3243-3dd4-4a8d-8c0d-dd76da1f02a5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Dividendo para tecnología</Template>
  <TotalTime>0</TotalTime>
  <Words>364</Words>
  <Application>Microsoft Office PowerPoint</Application>
  <PresentationFormat>Panorámica</PresentationFormat>
  <Paragraphs>60</Paragraphs>
  <Slides>13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Calibri</vt:lpstr>
      <vt:lpstr>Gill Sans MT</vt:lpstr>
      <vt:lpstr>Wingdings 2</vt:lpstr>
      <vt:lpstr>Dividendo</vt:lpstr>
      <vt:lpstr>Asistente financiero 24/7</vt:lpstr>
      <vt:lpstr>Quiénes somos</vt:lpstr>
      <vt:lpstr>Por qué creamos este chatbot</vt:lpstr>
      <vt:lpstr>Características y prestaciones</vt:lpstr>
      <vt:lpstr>Un problema común y nuestra solución</vt:lpstr>
      <vt:lpstr>Funcionalidades clave</vt:lpstr>
      <vt:lpstr>Qué hace nuestro chatbot</vt:lpstr>
      <vt:lpstr>Presentación de PowerPoint</vt:lpstr>
      <vt:lpstr>Presentación de PowerPoint</vt:lpstr>
      <vt:lpstr>BENEFICIOS</vt:lpstr>
      <vt:lpstr>SEGURIDAD Y PRIVACIDAD</vt:lpstr>
      <vt:lpstr>CONCLUSIONES</vt:lpstr>
      <vt:lpstr>Preguntas y sugerencias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2025-10-31T20:52:10Z</dcterms:created>
  <dcterms:modified xsi:type="dcterms:W3CDTF">2025-10-31T22:20:29Z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